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9" autoAdjust="0"/>
    <p:restoredTop sz="94660"/>
  </p:normalViewPr>
  <p:slideViewPr>
    <p:cSldViewPr snapToGrid="0">
      <p:cViewPr>
        <p:scale>
          <a:sx n="77" d="100"/>
          <a:sy n="77" d="100"/>
        </p:scale>
        <p:origin x="1674" y="-10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13AE064-DF56-42FE-AB75-86DE1427AAD6}" type="datetimeFigureOut">
              <a:rPr kumimoji="1" lang="ja-JP" altLang="en-US" smtClean="0"/>
              <a:t>2020/6/16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EA0A6C-A100-4D8F-96BA-C44B007F03F7}" type="slidenum">
              <a:rPr kumimoji="1" lang="ja-JP" altLang="en-US" smtClean="0"/>
              <a:t>‹#›</a:t>
            </a:fld>
            <a:endParaRPr kumimoji="1" lang="ja-JP" altLang="en-US"/>
          </a:p>
        </p:txBody>
      </p:sp>
    </p:spTree>
    <p:extLst>
      <p:ext uri="{BB962C8B-B14F-4D97-AF65-F5344CB8AC3E}">
        <p14:creationId xmlns:p14="http://schemas.microsoft.com/office/powerpoint/2010/main" val="749400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3AE064-DF56-42FE-AB75-86DE1427AAD6}" type="datetimeFigureOut">
              <a:rPr kumimoji="1" lang="ja-JP" altLang="en-US" smtClean="0"/>
              <a:t>2020/6/16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EA0A6C-A100-4D8F-96BA-C44B007F03F7}" type="slidenum">
              <a:rPr kumimoji="1" lang="ja-JP" altLang="en-US" smtClean="0"/>
              <a:t>‹#›</a:t>
            </a:fld>
            <a:endParaRPr kumimoji="1" lang="ja-JP" altLang="en-US"/>
          </a:p>
        </p:txBody>
      </p:sp>
    </p:spTree>
    <p:extLst>
      <p:ext uri="{BB962C8B-B14F-4D97-AF65-F5344CB8AC3E}">
        <p14:creationId xmlns:p14="http://schemas.microsoft.com/office/powerpoint/2010/main" val="3685353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3AE064-DF56-42FE-AB75-86DE1427AAD6}" type="datetimeFigureOut">
              <a:rPr kumimoji="1" lang="ja-JP" altLang="en-US" smtClean="0"/>
              <a:t>2020/6/16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EA0A6C-A100-4D8F-96BA-C44B007F03F7}" type="slidenum">
              <a:rPr kumimoji="1" lang="ja-JP" altLang="en-US" smtClean="0"/>
              <a:t>‹#›</a:t>
            </a:fld>
            <a:endParaRPr kumimoji="1" lang="ja-JP" altLang="en-US"/>
          </a:p>
        </p:txBody>
      </p:sp>
    </p:spTree>
    <p:extLst>
      <p:ext uri="{BB962C8B-B14F-4D97-AF65-F5344CB8AC3E}">
        <p14:creationId xmlns:p14="http://schemas.microsoft.com/office/powerpoint/2010/main" val="3652692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3AE064-DF56-42FE-AB75-86DE1427AAD6}" type="datetimeFigureOut">
              <a:rPr kumimoji="1" lang="ja-JP" altLang="en-US" smtClean="0"/>
              <a:t>2020/6/16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EA0A6C-A100-4D8F-96BA-C44B007F03F7}" type="slidenum">
              <a:rPr kumimoji="1" lang="ja-JP" altLang="en-US" smtClean="0"/>
              <a:t>‹#›</a:t>
            </a:fld>
            <a:endParaRPr kumimoji="1" lang="ja-JP" altLang="en-US"/>
          </a:p>
        </p:txBody>
      </p:sp>
    </p:spTree>
    <p:extLst>
      <p:ext uri="{BB962C8B-B14F-4D97-AF65-F5344CB8AC3E}">
        <p14:creationId xmlns:p14="http://schemas.microsoft.com/office/powerpoint/2010/main" val="3122697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13AE064-DF56-42FE-AB75-86DE1427AAD6}" type="datetimeFigureOut">
              <a:rPr kumimoji="1" lang="ja-JP" altLang="en-US" smtClean="0"/>
              <a:t>2020/6/16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EA0A6C-A100-4D8F-96BA-C44B007F03F7}" type="slidenum">
              <a:rPr kumimoji="1" lang="ja-JP" altLang="en-US" smtClean="0"/>
              <a:t>‹#›</a:t>
            </a:fld>
            <a:endParaRPr kumimoji="1" lang="ja-JP" altLang="en-US"/>
          </a:p>
        </p:txBody>
      </p:sp>
    </p:spTree>
    <p:extLst>
      <p:ext uri="{BB962C8B-B14F-4D97-AF65-F5344CB8AC3E}">
        <p14:creationId xmlns:p14="http://schemas.microsoft.com/office/powerpoint/2010/main" val="1487146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13AE064-DF56-42FE-AB75-86DE1427AAD6}" type="datetimeFigureOut">
              <a:rPr kumimoji="1" lang="ja-JP" altLang="en-US" smtClean="0"/>
              <a:t>2020/6/16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EA0A6C-A100-4D8F-96BA-C44B007F03F7}" type="slidenum">
              <a:rPr kumimoji="1" lang="ja-JP" altLang="en-US" smtClean="0"/>
              <a:t>‹#›</a:t>
            </a:fld>
            <a:endParaRPr kumimoji="1" lang="ja-JP" altLang="en-US"/>
          </a:p>
        </p:txBody>
      </p:sp>
    </p:spTree>
    <p:extLst>
      <p:ext uri="{BB962C8B-B14F-4D97-AF65-F5344CB8AC3E}">
        <p14:creationId xmlns:p14="http://schemas.microsoft.com/office/powerpoint/2010/main" val="3764880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13AE064-DF56-42FE-AB75-86DE1427AAD6}" type="datetimeFigureOut">
              <a:rPr kumimoji="1" lang="ja-JP" altLang="en-US" smtClean="0"/>
              <a:t>2020/6/16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CEA0A6C-A100-4D8F-96BA-C44B007F03F7}" type="slidenum">
              <a:rPr kumimoji="1" lang="ja-JP" altLang="en-US" smtClean="0"/>
              <a:t>‹#›</a:t>
            </a:fld>
            <a:endParaRPr kumimoji="1" lang="ja-JP" altLang="en-US"/>
          </a:p>
        </p:txBody>
      </p:sp>
    </p:spTree>
    <p:extLst>
      <p:ext uri="{BB962C8B-B14F-4D97-AF65-F5344CB8AC3E}">
        <p14:creationId xmlns:p14="http://schemas.microsoft.com/office/powerpoint/2010/main" val="356187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13AE064-DF56-42FE-AB75-86DE1427AAD6}" type="datetimeFigureOut">
              <a:rPr kumimoji="1" lang="ja-JP" altLang="en-US" smtClean="0"/>
              <a:t>2020/6/16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CEA0A6C-A100-4D8F-96BA-C44B007F03F7}" type="slidenum">
              <a:rPr kumimoji="1" lang="ja-JP" altLang="en-US" smtClean="0"/>
              <a:t>‹#›</a:t>
            </a:fld>
            <a:endParaRPr kumimoji="1" lang="ja-JP" altLang="en-US"/>
          </a:p>
        </p:txBody>
      </p:sp>
    </p:spTree>
    <p:extLst>
      <p:ext uri="{BB962C8B-B14F-4D97-AF65-F5344CB8AC3E}">
        <p14:creationId xmlns:p14="http://schemas.microsoft.com/office/powerpoint/2010/main" val="3379952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3AE064-DF56-42FE-AB75-86DE1427AAD6}" type="datetimeFigureOut">
              <a:rPr kumimoji="1" lang="ja-JP" altLang="en-US" smtClean="0"/>
              <a:t>2020/6/16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CEA0A6C-A100-4D8F-96BA-C44B007F03F7}" type="slidenum">
              <a:rPr kumimoji="1" lang="ja-JP" altLang="en-US" smtClean="0"/>
              <a:t>‹#›</a:t>
            </a:fld>
            <a:endParaRPr kumimoji="1" lang="ja-JP" altLang="en-US"/>
          </a:p>
        </p:txBody>
      </p:sp>
    </p:spTree>
    <p:extLst>
      <p:ext uri="{BB962C8B-B14F-4D97-AF65-F5344CB8AC3E}">
        <p14:creationId xmlns:p14="http://schemas.microsoft.com/office/powerpoint/2010/main" val="3871082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13AE064-DF56-42FE-AB75-86DE1427AAD6}" type="datetimeFigureOut">
              <a:rPr kumimoji="1" lang="ja-JP" altLang="en-US" smtClean="0"/>
              <a:t>2020/6/16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EA0A6C-A100-4D8F-96BA-C44B007F03F7}" type="slidenum">
              <a:rPr kumimoji="1" lang="ja-JP" altLang="en-US" smtClean="0"/>
              <a:t>‹#›</a:t>
            </a:fld>
            <a:endParaRPr kumimoji="1" lang="ja-JP" altLang="en-US"/>
          </a:p>
        </p:txBody>
      </p:sp>
    </p:spTree>
    <p:extLst>
      <p:ext uri="{BB962C8B-B14F-4D97-AF65-F5344CB8AC3E}">
        <p14:creationId xmlns:p14="http://schemas.microsoft.com/office/powerpoint/2010/main" val="667539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13AE064-DF56-42FE-AB75-86DE1427AAD6}" type="datetimeFigureOut">
              <a:rPr kumimoji="1" lang="ja-JP" altLang="en-US" smtClean="0"/>
              <a:t>2020/6/16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EA0A6C-A100-4D8F-96BA-C44B007F03F7}" type="slidenum">
              <a:rPr kumimoji="1" lang="ja-JP" altLang="en-US" smtClean="0"/>
              <a:t>‹#›</a:t>
            </a:fld>
            <a:endParaRPr kumimoji="1" lang="ja-JP" altLang="en-US"/>
          </a:p>
        </p:txBody>
      </p:sp>
    </p:spTree>
    <p:extLst>
      <p:ext uri="{BB962C8B-B14F-4D97-AF65-F5344CB8AC3E}">
        <p14:creationId xmlns:p14="http://schemas.microsoft.com/office/powerpoint/2010/main" val="3565392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13AE064-DF56-42FE-AB75-86DE1427AAD6}" type="datetimeFigureOut">
              <a:rPr kumimoji="1" lang="ja-JP" altLang="en-US" smtClean="0"/>
              <a:t>2020/6/16</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CEA0A6C-A100-4D8F-96BA-C44B007F03F7}" type="slidenum">
              <a:rPr kumimoji="1" lang="ja-JP" altLang="en-US" smtClean="0"/>
              <a:t>‹#›</a:t>
            </a:fld>
            <a:endParaRPr kumimoji="1" lang="ja-JP" altLang="en-US"/>
          </a:p>
        </p:txBody>
      </p:sp>
    </p:spTree>
    <p:extLst>
      <p:ext uri="{BB962C8B-B14F-4D97-AF65-F5344CB8AC3E}">
        <p14:creationId xmlns:p14="http://schemas.microsoft.com/office/powerpoint/2010/main" val="28125660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 xmlns:a16="http://schemas.microsoft.com/office/drawing/2014/main" id="{14089B34-F0AB-40BF-9F05-76966F487350}"/>
              </a:ext>
            </a:extLst>
          </p:cNvPr>
          <p:cNvSpPr txBox="1"/>
          <p:nvPr/>
        </p:nvSpPr>
        <p:spPr>
          <a:xfrm>
            <a:off x="535517" y="195034"/>
            <a:ext cx="4039366" cy="954107"/>
          </a:xfrm>
          <a:prstGeom prst="rect">
            <a:avLst/>
          </a:prstGeom>
          <a:noFill/>
        </p:spPr>
        <p:txBody>
          <a:bodyPr wrap="square" rtlCol="0">
            <a:spAutoFit/>
          </a:bodyPr>
          <a:lstStyle/>
          <a:p>
            <a:r>
              <a:rPr kumimoji="1" lang="ja-JP" altLang="en-US" sz="1100" b="1" dirty="0" smtClean="0">
                <a:latin typeface="+mn-ea"/>
              </a:rPr>
              <a:t>送信先：帝京大学医学部附属病院薬剤部 化学療法室　担当者　</a:t>
            </a:r>
            <a:endParaRPr kumimoji="1" lang="en-US" altLang="ja-JP" sz="1100" b="1" dirty="0" smtClean="0">
              <a:latin typeface="+mn-ea"/>
            </a:endParaRPr>
          </a:p>
          <a:p>
            <a:r>
              <a:rPr kumimoji="1" lang="ja-JP" altLang="en-US" sz="1200" b="1" dirty="0">
                <a:latin typeface="+mn-ea"/>
              </a:rPr>
              <a:t>　　　  </a:t>
            </a:r>
            <a:r>
              <a:rPr kumimoji="1" lang="en-US" altLang="ja-JP" sz="1200" b="1" dirty="0" smtClean="0">
                <a:latin typeface="+mn-ea"/>
              </a:rPr>
              <a:t>FAX:</a:t>
            </a:r>
            <a:r>
              <a:rPr lang="en-US" altLang="ja-JP" sz="1200" b="1" dirty="0" smtClean="0">
                <a:latin typeface="+mn-ea"/>
              </a:rPr>
              <a:t>03-3964-3843</a:t>
            </a:r>
            <a:endParaRPr kumimoji="1" lang="en-US" altLang="ja-JP" sz="1200" b="1" dirty="0" smtClean="0">
              <a:latin typeface="+mn-ea"/>
            </a:endParaRPr>
          </a:p>
          <a:p>
            <a:r>
              <a:rPr kumimoji="1" lang="ja-JP" altLang="en-US" sz="1100" dirty="0" smtClean="0">
                <a:latin typeface="+mn-ea"/>
              </a:rPr>
              <a:t>受付時間：平日（月～金曜日） </a:t>
            </a:r>
            <a:r>
              <a:rPr kumimoji="1" lang="en-US" altLang="ja-JP" sz="1100" dirty="0" smtClean="0">
                <a:latin typeface="+mn-ea"/>
              </a:rPr>
              <a:t>9</a:t>
            </a:r>
            <a:r>
              <a:rPr kumimoji="1" lang="ja-JP" altLang="en-US" sz="1100" dirty="0" smtClean="0">
                <a:latin typeface="+mn-ea"/>
              </a:rPr>
              <a:t>：</a:t>
            </a:r>
            <a:r>
              <a:rPr kumimoji="1" lang="en-US" altLang="ja-JP" sz="1100" dirty="0" smtClean="0">
                <a:latin typeface="+mn-ea"/>
              </a:rPr>
              <a:t>00</a:t>
            </a:r>
            <a:r>
              <a:rPr kumimoji="1" lang="ja-JP" altLang="en-US" sz="1100" dirty="0" smtClean="0">
                <a:latin typeface="+mn-ea"/>
              </a:rPr>
              <a:t>～</a:t>
            </a:r>
            <a:r>
              <a:rPr kumimoji="1" lang="en-US" altLang="ja-JP" sz="1100" dirty="0" smtClean="0">
                <a:latin typeface="+mn-ea"/>
              </a:rPr>
              <a:t>16</a:t>
            </a:r>
            <a:r>
              <a:rPr kumimoji="1" lang="ja-JP" altLang="en-US" sz="1100" dirty="0" smtClean="0">
                <a:latin typeface="+mn-ea"/>
              </a:rPr>
              <a:t>：</a:t>
            </a:r>
            <a:r>
              <a:rPr kumimoji="1" lang="en-US" altLang="ja-JP" sz="1100" dirty="0" smtClean="0">
                <a:latin typeface="+mn-ea"/>
              </a:rPr>
              <a:t>00</a:t>
            </a:r>
          </a:p>
          <a:p>
            <a:r>
              <a:rPr kumimoji="1" lang="ja-JP" altLang="en-US" sz="1100" dirty="0">
                <a:latin typeface="+mn-ea"/>
              </a:rPr>
              <a:t>　　　　　土曜日 </a:t>
            </a:r>
            <a:r>
              <a:rPr kumimoji="1" lang="en-US" altLang="ja-JP" sz="1100" dirty="0">
                <a:latin typeface="+mn-ea"/>
              </a:rPr>
              <a:t>9</a:t>
            </a:r>
            <a:r>
              <a:rPr kumimoji="1" lang="ja-JP" altLang="en-US" sz="1100" dirty="0">
                <a:latin typeface="+mn-ea"/>
              </a:rPr>
              <a:t>：</a:t>
            </a:r>
            <a:r>
              <a:rPr kumimoji="1" lang="en-US" altLang="ja-JP" sz="1100" dirty="0">
                <a:latin typeface="+mn-ea"/>
              </a:rPr>
              <a:t>00</a:t>
            </a:r>
            <a:r>
              <a:rPr kumimoji="1" lang="ja-JP" altLang="en-US" sz="1100" dirty="0">
                <a:latin typeface="+mn-ea"/>
              </a:rPr>
              <a:t>～</a:t>
            </a:r>
            <a:r>
              <a:rPr kumimoji="1" lang="en-US" altLang="ja-JP" sz="1100" dirty="0">
                <a:latin typeface="+mn-ea"/>
              </a:rPr>
              <a:t>11</a:t>
            </a:r>
            <a:r>
              <a:rPr kumimoji="1" lang="ja-JP" altLang="en-US" sz="1100" dirty="0">
                <a:latin typeface="+mn-ea"/>
              </a:rPr>
              <a:t>：</a:t>
            </a:r>
            <a:r>
              <a:rPr kumimoji="1" lang="en-US" altLang="ja-JP" sz="1100" dirty="0">
                <a:latin typeface="+mn-ea"/>
              </a:rPr>
              <a:t>00</a:t>
            </a:r>
          </a:p>
          <a:p>
            <a:r>
              <a:rPr kumimoji="1" lang="en-US" altLang="ja-JP" sz="1100" dirty="0">
                <a:latin typeface="+mn-ea"/>
              </a:rPr>
              <a:t>※</a:t>
            </a:r>
            <a:r>
              <a:rPr kumimoji="1" lang="ja-JP" altLang="en-US" sz="1100" dirty="0">
                <a:latin typeface="+mn-ea"/>
              </a:rPr>
              <a:t>日曜日、祝日、年末年始を除く</a:t>
            </a:r>
            <a:endParaRPr kumimoji="1" lang="en-US" altLang="ja-JP" sz="1100" dirty="0">
              <a:latin typeface="+mn-ea"/>
            </a:endParaRPr>
          </a:p>
        </p:txBody>
      </p:sp>
      <p:sp>
        <p:nvSpPr>
          <p:cNvPr id="7" name="テキスト ボックス 6">
            <a:extLst>
              <a:ext uri="{FF2B5EF4-FFF2-40B4-BE49-F238E27FC236}">
                <a16:creationId xmlns="" xmlns:a16="http://schemas.microsoft.com/office/drawing/2014/main" id="{6C44B7A0-AA2C-4463-BDE1-093D0611CB84}"/>
              </a:ext>
            </a:extLst>
          </p:cNvPr>
          <p:cNvSpPr txBox="1"/>
          <p:nvPr/>
        </p:nvSpPr>
        <p:spPr>
          <a:xfrm>
            <a:off x="3623272" y="858401"/>
            <a:ext cx="3003097" cy="261610"/>
          </a:xfrm>
          <a:prstGeom prst="rect">
            <a:avLst/>
          </a:prstGeom>
          <a:noFill/>
          <a:ln>
            <a:solidFill>
              <a:schemeClr val="tx1"/>
            </a:solidFill>
          </a:ln>
        </p:spPr>
        <p:txBody>
          <a:bodyPr wrap="square" rtlCol="0">
            <a:spAutoFit/>
          </a:bodyPr>
          <a:lstStyle/>
          <a:p>
            <a:pPr algn="ctr"/>
            <a:r>
              <a:rPr kumimoji="1" lang="ja-JP" altLang="en-US" sz="1100" dirty="0">
                <a:latin typeface="+mn-ea"/>
              </a:rPr>
              <a:t>情報伝達の流れ：保険薬局→薬剤部→主治医</a:t>
            </a:r>
          </a:p>
        </p:txBody>
      </p:sp>
      <p:sp>
        <p:nvSpPr>
          <p:cNvPr id="8" name="矢印: 下 7">
            <a:extLst>
              <a:ext uri="{FF2B5EF4-FFF2-40B4-BE49-F238E27FC236}">
                <a16:creationId xmlns="" xmlns:a16="http://schemas.microsoft.com/office/drawing/2014/main" id="{A6E246C3-AA5F-4BBF-8D28-896F63A298D2}"/>
              </a:ext>
            </a:extLst>
          </p:cNvPr>
          <p:cNvSpPr/>
          <p:nvPr/>
        </p:nvSpPr>
        <p:spPr>
          <a:xfrm rot="10800000">
            <a:off x="246819" y="74950"/>
            <a:ext cx="323850" cy="104504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a:extLst>
              <a:ext uri="{FF2B5EF4-FFF2-40B4-BE49-F238E27FC236}">
                <a16:creationId xmlns="" xmlns:a16="http://schemas.microsoft.com/office/drawing/2014/main" id="{78530C5D-FF17-4ECA-8306-B5FD60FB28DB}"/>
              </a:ext>
            </a:extLst>
          </p:cNvPr>
          <p:cNvSpPr txBox="1"/>
          <p:nvPr/>
        </p:nvSpPr>
        <p:spPr>
          <a:xfrm>
            <a:off x="4068685" y="1851549"/>
            <a:ext cx="2690172" cy="261610"/>
          </a:xfrm>
          <a:prstGeom prst="rect">
            <a:avLst/>
          </a:prstGeom>
          <a:noFill/>
        </p:spPr>
        <p:txBody>
          <a:bodyPr wrap="square" rtlCol="0">
            <a:spAutoFit/>
          </a:bodyPr>
          <a:lstStyle/>
          <a:p>
            <a:r>
              <a:rPr kumimoji="1" lang="ja-JP" altLang="en-US" sz="1100" u="sng" dirty="0">
                <a:latin typeface="+mn-ea"/>
              </a:rPr>
              <a:t>報告日：　　　　年　　　月　　　日</a:t>
            </a:r>
          </a:p>
        </p:txBody>
      </p:sp>
      <p:sp>
        <p:nvSpPr>
          <p:cNvPr id="11" name="テキスト ボックス 10">
            <a:extLst>
              <a:ext uri="{FF2B5EF4-FFF2-40B4-BE49-F238E27FC236}">
                <a16:creationId xmlns="" xmlns:a16="http://schemas.microsoft.com/office/drawing/2014/main" id="{80A42D55-F39B-4F51-BA3D-61877E5445D2}"/>
              </a:ext>
            </a:extLst>
          </p:cNvPr>
          <p:cNvSpPr txBox="1"/>
          <p:nvPr/>
        </p:nvSpPr>
        <p:spPr>
          <a:xfrm>
            <a:off x="1382910" y="2125302"/>
            <a:ext cx="4054079" cy="338554"/>
          </a:xfrm>
          <a:prstGeom prst="rect">
            <a:avLst/>
          </a:prstGeom>
          <a:noFill/>
        </p:spPr>
        <p:txBody>
          <a:bodyPr wrap="square" rtlCol="0">
            <a:spAutoFit/>
          </a:bodyPr>
          <a:lstStyle/>
          <a:p>
            <a:pPr algn="ctr"/>
            <a:r>
              <a:rPr kumimoji="1" lang="ja-JP" altLang="en-US" sz="1600" b="1">
                <a:latin typeface="+mn-ea"/>
              </a:rPr>
              <a:t>トレーシングレポート（服薬</a:t>
            </a:r>
            <a:r>
              <a:rPr kumimoji="1" lang="ja-JP" altLang="en-US" sz="1600" b="1" dirty="0">
                <a:latin typeface="+mn-ea"/>
              </a:rPr>
              <a:t>情報提供書）</a:t>
            </a:r>
            <a:endParaRPr kumimoji="1" lang="ja-JP" altLang="en-US" sz="1600" dirty="0">
              <a:latin typeface="+mn-ea"/>
            </a:endParaRPr>
          </a:p>
        </p:txBody>
      </p:sp>
      <p:sp>
        <p:nvSpPr>
          <p:cNvPr id="25" name="テキスト ボックス 24">
            <a:extLst>
              <a:ext uri="{FF2B5EF4-FFF2-40B4-BE49-F238E27FC236}">
                <a16:creationId xmlns="" xmlns:a16="http://schemas.microsoft.com/office/drawing/2014/main" id="{FB4C257A-BDCB-425A-8F2D-3376CB84E4E8}"/>
              </a:ext>
            </a:extLst>
          </p:cNvPr>
          <p:cNvSpPr txBox="1"/>
          <p:nvPr/>
        </p:nvSpPr>
        <p:spPr>
          <a:xfrm>
            <a:off x="4539731" y="254952"/>
            <a:ext cx="2056634" cy="553998"/>
          </a:xfrm>
          <a:prstGeom prst="rect">
            <a:avLst/>
          </a:prstGeom>
          <a:noFill/>
          <a:ln>
            <a:solidFill>
              <a:schemeClr val="tx1"/>
            </a:solidFill>
          </a:ln>
        </p:spPr>
        <p:txBody>
          <a:bodyPr wrap="square" rtlCol="0">
            <a:spAutoFit/>
          </a:bodyPr>
          <a:lstStyle/>
          <a:p>
            <a:pPr algn="ctr"/>
            <a:r>
              <a:rPr kumimoji="1" lang="ja-JP" altLang="en-US" b="1" dirty="0">
                <a:latin typeface="+mn-ea"/>
              </a:rPr>
              <a:t>抗がん薬</a:t>
            </a:r>
            <a:r>
              <a:rPr kumimoji="1" lang="ja-JP" altLang="en-US" sz="1200" b="1" dirty="0">
                <a:latin typeface="+mn-ea"/>
              </a:rPr>
              <a:t>の適正使用に</a:t>
            </a:r>
            <a:endParaRPr kumimoji="1" lang="en-US" altLang="ja-JP" sz="1200" b="1" dirty="0">
              <a:latin typeface="+mn-ea"/>
            </a:endParaRPr>
          </a:p>
          <a:p>
            <a:pPr algn="ctr"/>
            <a:r>
              <a:rPr kumimoji="1" lang="ja-JP" altLang="en-US" sz="1200" b="1" dirty="0">
                <a:latin typeface="+mn-ea"/>
              </a:rPr>
              <a:t>関する情報提供</a:t>
            </a:r>
          </a:p>
        </p:txBody>
      </p:sp>
      <p:sp>
        <p:nvSpPr>
          <p:cNvPr id="27" name="テキスト ボックス 26">
            <a:extLst>
              <a:ext uri="{FF2B5EF4-FFF2-40B4-BE49-F238E27FC236}">
                <a16:creationId xmlns="" xmlns:a16="http://schemas.microsoft.com/office/drawing/2014/main" id="{7DC0588F-DCDC-4529-ADA0-9B032C0EB500}"/>
              </a:ext>
            </a:extLst>
          </p:cNvPr>
          <p:cNvSpPr txBox="1"/>
          <p:nvPr/>
        </p:nvSpPr>
        <p:spPr>
          <a:xfrm>
            <a:off x="228600" y="1190557"/>
            <a:ext cx="6397770" cy="600164"/>
          </a:xfrm>
          <a:prstGeom prst="rect">
            <a:avLst/>
          </a:prstGeom>
          <a:noFill/>
          <a:ln>
            <a:solidFill>
              <a:schemeClr val="tx1"/>
            </a:solidFill>
          </a:ln>
        </p:spPr>
        <p:txBody>
          <a:bodyPr wrap="square" rtlCol="0">
            <a:spAutoFit/>
          </a:bodyPr>
          <a:lstStyle/>
          <a:p>
            <a:pPr algn="ctr"/>
            <a:r>
              <a:rPr kumimoji="1" lang="ja-JP" altLang="en-US" sz="1100" b="1" dirty="0">
                <a:solidFill>
                  <a:srgbClr val="FF0000"/>
                </a:solidFill>
                <a:latin typeface="+mn-ea"/>
              </a:rPr>
              <a:t>＜注意＞　この</a:t>
            </a:r>
            <a:r>
              <a:rPr kumimoji="1" lang="en-US" altLang="ja-JP" sz="1100" b="1" dirty="0">
                <a:solidFill>
                  <a:srgbClr val="FF0000"/>
                </a:solidFill>
                <a:latin typeface="+mn-ea"/>
              </a:rPr>
              <a:t>FAX</a:t>
            </a:r>
            <a:r>
              <a:rPr kumimoji="1" lang="ja-JP" altLang="en-US" sz="1100" b="1" dirty="0">
                <a:solidFill>
                  <a:srgbClr val="FF0000"/>
                </a:solidFill>
                <a:latin typeface="+mn-ea"/>
              </a:rPr>
              <a:t>による情報伝達は、疑義照会ではありません。</a:t>
            </a:r>
            <a:endParaRPr kumimoji="1" lang="en-US" altLang="ja-JP" sz="1100" b="1" dirty="0">
              <a:solidFill>
                <a:srgbClr val="FF0000"/>
              </a:solidFill>
              <a:latin typeface="+mn-ea"/>
            </a:endParaRPr>
          </a:p>
          <a:p>
            <a:pPr algn="ctr"/>
            <a:r>
              <a:rPr kumimoji="1" lang="ja-JP" altLang="en-US" sz="1100" b="1" dirty="0">
                <a:solidFill>
                  <a:srgbClr val="FF0000"/>
                </a:solidFill>
                <a:latin typeface="+mn-ea"/>
              </a:rPr>
              <a:t>疑義照会がある場合は、電話にて当院の薬剤部に問い合わせを行ってください。</a:t>
            </a:r>
            <a:endParaRPr kumimoji="1" lang="en-US" altLang="ja-JP" sz="1100" b="1" dirty="0">
              <a:solidFill>
                <a:srgbClr val="FF0000"/>
              </a:solidFill>
              <a:latin typeface="+mn-ea"/>
            </a:endParaRPr>
          </a:p>
          <a:p>
            <a:pPr algn="ctr"/>
            <a:r>
              <a:rPr kumimoji="1" lang="ja-JP" altLang="en-US" sz="1100" b="1" dirty="0">
                <a:solidFill>
                  <a:srgbClr val="FF0000"/>
                </a:solidFill>
                <a:latin typeface="+mn-ea"/>
              </a:rPr>
              <a:t>緊急性を要する場合は、患者様より電話にて当院の代表番号に問い合わせを行ってください。</a:t>
            </a:r>
          </a:p>
        </p:txBody>
      </p:sp>
      <p:sp>
        <p:nvSpPr>
          <p:cNvPr id="12" name="テキスト ボックス 11">
            <a:extLst>
              <a:ext uri="{FF2B5EF4-FFF2-40B4-BE49-F238E27FC236}">
                <a16:creationId xmlns="" xmlns:a16="http://schemas.microsoft.com/office/drawing/2014/main" id="{024630B3-A5ED-4B83-8F92-A8BB9C0A9F60}"/>
              </a:ext>
            </a:extLst>
          </p:cNvPr>
          <p:cNvSpPr txBox="1"/>
          <p:nvPr/>
        </p:nvSpPr>
        <p:spPr>
          <a:xfrm>
            <a:off x="230040" y="2463858"/>
            <a:ext cx="3064824" cy="261610"/>
          </a:xfrm>
          <a:prstGeom prst="rect">
            <a:avLst/>
          </a:prstGeom>
          <a:noFill/>
        </p:spPr>
        <p:txBody>
          <a:bodyPr wrap="square" rtlCol="0">
            <a:spAutoFit/>
          </a:bodyPr>
          <a:lstStyle/>
          <a:p>
            <a:r>
              <a:rPr kumimoji="1" lang="ja-JP" altLang="en-US" sz="1100" dirty="0">
                <a:latin typeface="+mn-ea"/>
              </a:rPr>
              <a:t>主治医：　　　　科　　　　　　　　御机下</a:t>
            </a:r>
          </a:p>
        </p:txBody>
      </p:sp>
      <p:sp>
        <p:nvSpPr>
          <p:cNvPr id="13" name="テキスト ボックス 12">
            <a:extLst>
              <a:ext uri="{FF2B5EF4-FFF2-40B4-BE49-F238E27FC236}">
                <a16:creationId xmlns="" xmlns:a16="http://schemas.microsoft.com/office/drawing/2014/main" id="{72741EF6-9FBA-486A-83AA-93FE29B9A334}"/>
              </a:ext>
            </a:extLst>
          </p:cNvPr>
          <p:cNvSpPr txBox="1"/>
          <p:nvPr/>
        </p:nvSpPr>
        <p:spPr>
          <a:xfrm>
            <a:off x="230040" y="2812752"/>
            <a:ext cx="2793360" cy="261610"/>
          </a:xfrm>
          <a:prstGeom prst="rect">
            <a:avLst/>
          </a:prstGeom>
          <a:noFill/>
        </p:spPr>
        <p:txBody>
          <a:bodyPr wrap="square" rtlCol="0">
            <a:spAutoFit/>
          </a:bodyPr>
          <a:lstStyle/>
          <a:p>
            <a:r>
              <a:rPr kumimoji="1" lang="en-US" altLang="ja-JP" sz="1100" dirty="0">
                <a:latin typeface="+mn-ea"/>
              </a:rPr>
              <a:t>ID</a:t>
            </a:r>
            <a:r>
              <a:rPr kumimoji="1" lang="ja-JP" altLang="en-US" sz="1100" dirty="0" smtClean="0">
                <a:latin typeface="+mn-ea"/>
              </a:rPr>
              <a:t>：</a:t>
            </a:r>
            <a:endParaRPr kumimoji="1" lang="ja-JP" altLang="en-US" sz="1100" dirty="0">
              <a:latin typeface="+mn-ea"/>
            </a:endParaRPr>
          </a:p>
        </p:txBody>
      </p:sp>
      <p:sp>
        <p:nvSpPr>
          <p:cNvPr id="14" name="テキスト ボックス 13">
            <a:extLst>
              <a:ext uri="{FF2B5EF4-FFF2-40B4-BE49-F238E27FC236}">
                <a16:creationId xmlns="" xmlns:a16="http://schemas.microsoft.com/office/drawing/2014/main" id="{A3D1AE44-0F37-4F8D-96E9-119F7D01BE24}"/>
              </a:ext>
            </a:extLst>
          </p:cNvPr>
          <p:cNvSpPr txBox="1"/>
          <p:nvPr/>
        </p:nvSpPr>
        <p:spPr>
          <a:xfrm>
            <a:off x="230039" y="3161645"/>
            <a:ext cx="2936235" cy="261610"/>
          </a:xfrm>
          <a:prstGeom prst="rect">
            <a:avLst/>
          </a:prstGeom>
          <a:noFill/>
        </p:spPr>
        <p:txBody>
          <a:bodyPr wrap="square" rtlCol="0">
            <a:spAutoFit/>
          </a:bodyPr>
          <a:lstStyle/>
          <a:p>
            <a:r>
              <a:rPr kumimoji="1" lang="ja-JP" altLang="en-US" sz="1100" dirty="0">
                <a:latin typeface="+mn-ea"/>
              </a:rPr>
              <a:t>患者名</a:t>
            </a:r>
            <a:r>
              <a:rPr kumimoji="1" lang="ja-JP" altLang="en-US" sz="1100" dirty="0" smtClean="0">
                <a:latin typeface="+mn-ea"/>
              </a:rPr>
              <a:t>：</a:t>
            </a:r>
            <a:endParaRPr kumimoji="1" lang="ja-JP" altLang="en-US" sz="1100" dirty="0">
              <a:latin typeface="+mn-ea"/>
            </a:endParaRPr>
          </a:p>
        </p:txBody>
      </p:sp>
      <p:sp>
        <p:nvSpPr>
          <p:cNvPr id="15" name="テキスト ボックス 14">
            <a:extLst>
              <a:ext uri="{FF2B5EF4-FFF2-40B4-BE49-F238E27FC236}">
                <a16:creationId xmlns="" xmlns:a16="http://schemas.microsoft.com/office/drawing/2014/main" id="{47F8C7C3-7B97-409E-BCF5-A59D3A31DAD7}"/>
              </a:ext>
            </a:extLst>
          </p:cNvPr>
          <p:cNvSpPr txBox="1"/>
          <p:nvPr/>
        </p:nvSpPr>
        <p:spPr>
          <a:xfrm>
            <a:off x="3119849" y="2472798"/>
            <a:ext cx="2793360" cy="261610"/>
          </a:xfrm>
          <a:prstGeom prst="rect">
            <a:avLst/>
          </a:prstGeom>
          <a:noFill/>
        </p:spPr>
        <p:txBody>
          <a:bodyPr wrap="square" rtlCol="0">
            <a:spAutoFit/>
          </a:bodyPr>
          <a:lstStyle/>
          <a:p>
            <a:r>
              <a:rPr kumimoji="1" lang="ja-JP" altLang="en-US" sz="1100" dirty="0">
                <a:latin typeface="+mn-ea"/>
              </a:rPr>
              <a:t>保険薬局名称：</a:t>
            </a:r>
          </a:p>
        </p:txBody>
      </p:sp>
      <p:sp>
        <p:nvSpPr>
          <p:cNvPr id="17" name="テキスト ボックス 16">
            <a:extLst>
              <a:ext uri="{FF2B5EF4-FFF2-40B4-BE49-F238E27FC236}">
                <a16:creationId xmlns="" xmlns:a16="http://schemas.microsoft.com/office/drawing/2014/main" id="{D1EE9820-D0BC-47DE-80DD-ED58E9245CC4}"/>
              </a:ext>
            </a:extLst>
          </p:cNvPr>
          <p:cNvSpPr txBox="1"/>
          <p:nvPr/>
        </p:nvSpPr>
        <p:spPr>
          <a:xfrm>
            <a:off x="3119849" y="2700453"/>
            <a:ext cx="2793360" cy="261610"/>
          </a:xfrm>
          <a:prstGeom prst="rect">
            <a:avLst/>
          </a:prstGeom>
          <a:noFill/>
        </p:spPr>
        <p:txBody>
          <a:bodyPr wrap="square" rtlCol="0">
            <a:spAutoFit/>
          </a:bodyPr>
          <a:lstStyle/>
          <a:p>
            <a:r>
              <a:rPr kumimoji="1" lang="ja-JP" altLang="en-US" sz="1100" dirty="0">
                <a:latin typeface="+mn-ea"/>
              </a:rPr>
              <a:t>所在地</a:t>
            </a:r>
            <a:r>
              <a:rPr kumimoji="1" lang="ja-JP" altLang="en-US" sz="1100" dirty="0" smtClean="0">
                <a:latin typeface="+mn-ea"/>
              </a:rPr>
              <a:t>：</a:t>
            </a:r>
            <a:endParaRPr kumimoji="1" lang="ja-JP" altLang="en-US" sz="1100" dirty="0">
              <a:latin typeface="+mn-ea"/>
            </a:endParaRPr>
          </a:p>
        </p:txBody>
      </p:sp>
      <p:sp>
        <p:nvSpPr>
          <p:cNvPr id="18" name="テキスト ボックス 17">
            <a:extLst>
              <a:ext uri="{FF2B5EF4-FFF2-40B4-BE49-F238E27FC236}">
                <a16:creationId xmlns="" xmlns:a16="http://schemas.microsoft.com/office/drawing/2014/main" id="{C4E7D753-5D21-48E5-89B5-CEB6E4AA95EC}"/>
              </a:ext>
            </a:extLst>
          </p:cNvPr>
          <p:cNvSpPr txBox="1"/>
          <p:nvPr/>
        </p:nvSpPr>
        <p:spPr>
          <a:xfrm>
            <a:off x="3119849" y="2928108"/>
            <a:ext cx="1375951" cy="261610"/>
          </a:xfrm>
          <a:prstGeom prst="rect">
            <a:avLst/>
          </a:prstGeom>
          <a:noFill/>
        </p:spPr>
        <p:txBody>
          <a:bodyPr wrap="square" rtlCol="0">
            <a:spAutoFit/>
          </a:bodyPr>
          <a:lstStyle/>
          <a:p>
            <a:r>
              <a:rPr kumimoji="1" lang="ja-JP" altLang="en-US" sz="1100" dirty="0">
                <a:latin typeface="+mn-ea"/>
              </a:rPr>
              <a:t>電話番号</a:t>
            </a:r>
            <a:r>
              <a:rPr kumimoji="1" lang="ja-JP" altLang="en-US" sz="1100" dirty="0" smtClean="0">
                <a:latin typeface="+mn-ea"/>
              </a:rPr>
              <a:t>：</a:t>
            </a:r>
            <a:endParaRPr kumimoji="1" lang="ja-JP" altLang="en-US" sz="1100" dirty="0">
              <a:latin typeface="+mn-ea"/>
            </a:endParaRPr>
          </a:p>
        </p:txBody>
      </p:sp>
      <p:sp>
        <p:nvSpPr>
          <p:cNvPr id="19" name="正方形/長方形 18">
            <a:extLst>
              <a:ext uri="{FF2B5EF4-FFF2-40B4-BE49-F238E27FC236}">
                <a16:creationId xmlns="" xmlns:a16="http://schemas.microsoft.com/office/drawing/2014/main" id="{17421BF9-8A89-4A7C-A546-9DEA982BBAEC}"/>
              </a:ext>
            </a:extLst>
          </p:cNvPr>
          <p:cNvSpPr/>
          <p:nvPr/>
        </p:nvSpPr>
        <p:spPr>
          <a:xfrm>
            <a:off x="230039" y="2463858"/>
            <a:ext cx="2936235" cy="98027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 xmlns:a16="http://schemas.microsoft.com/office/drawing/2014/main" id="{BE99BE57-EB13-4428-901A-430E2434AA43}"/>
              </a:ext>
            </a:extLst>
          </p:cNvPr>
          <p:cNvSpPr/>
          <p:nvPr/>
        </p:nvSpPr>
        <p:spPr>
          <a:xfrm>
            <a:off x="3166274" y="2463856"/>
            <a:ext cx="3460110" cy="98015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 xmlns:a16="http://schemas.microsoft.com/office/drawing/2014/main" id="{3EE40621-CE09-40D9-AA8D-10167DAAE5C4}"/>
              </a:ext>
            </a:extLst>
          </p:cNvPr>
          <p:cNvSpPr txBox="1"/>
          <p:nvPr/>
        </p:nvSpPr>
        <p:spPr>
          <a:xfrm>
            <a:off x="461962" y="3438344"/>
            <a:ext cx="5420994" cy="261610"/>
          </a:xfrm>
          <a:prstGeom prst="rect">
            <a:avLst/>
          </a:prstGeom>
          <a:noFill/>
        </p:spPr>
        <p:txBody>
          <a:bodyPr wrap="square" rtlCol="0">
            <a:spAutoFit/>
          </a:bodyPr>
          <a:lstStyle/>
          <a:p>
            <a:r>
              <a:rPr kumimoji="1" lang="ja-JP" altLang="en-US" sz="1100" b="1" dirty="0">
                <a:latin typeface="+mn-ea"/>
              </a:rPr>
              <a:t>□　この情報を伝えることに対して、患者の同意を得ています。</a:t>
            </a:r>
          </a:p>
        </p:txBody>
      </p:sp>
      <p:sp>
        <p:nvSpPr>
          <p:cNvPr id="23" name="テキスト ボックス 22">
            <a:extLst>
              <a:ext uri="{FF2B5EF4-FFF2-40B4-BE49-F238E27FC236}">
                <a16:creationId xmlns="" xmlns:a16="http://schemas.microsoft.com/office/drawing/2014/main" id="{073001AE-69C8-4C8D-BF34-358CF2942FEF}"/>
              </a:ext>
            </a:extLst>
          </p:cNvPr>
          <p:cNvSpPr txBox="1"/>
          <p:nvPr/>
        </p:nvSpPr>
        <p:spPr>
          <a:xfrm>
            <a:off x="461962" y="3653297"/>
            <a:ext cx="5991226" cy="430887"/>
          </a:xfrm>
          <a:prstGeom prst="rect">
            <a:avLst/>
          </a:prstGeom>
          <a:noFill/>
        </p:spPr>
        <p:txBody>
          <a:bodyPr wrap="square" rtlCol="0">
            <a:spAutoFit/>
          </a:bodyPr>
          <a:lstStyle/>
          <a:p>
            <a:r>
              <a:rPr kumimoji="1" lang="ja-JP" altLang="en-US" sz="1100" b="1" dirty="0">
                <a:latin typeface="+mn-ea"/>
              </a:rPr>
              <a:t>□　この情報を伝えることに対して、患者の同意を得ていませんが、治療上、必要だと</a:t>
            </a:r>
            <a:endParaRPr kumimoji="1" lang="en-US" altLang="ja-JP" sz="1100" b="1" dirty="0">
              <a:latin typeface="+mn-ea"/>
            </a:endParaRPr>
          </a:p>
          <a:p>
            <a:r>
              <a:rPr kumimoji="1" lang="ja-JP" altLang="en-US" sz="1100" b="1" dirty="0">
                <a:latin typeface="+mn-ea"/>
              </a:rPr>
              <a:t>　　思われますので、ご報告いたします。</a:t>
            </a:r>
          </a:p>
        </p:txBody>
      </p:sp>
      <p:sp>
        <p:nvSpPr>
          <p:cNvPr id="24" name="正方形/長方形 23">
            <a:extLst>
              <a:ext uri="{FF2B5EF4-FFF2-40B4-BE49-F238E27FC236}">
                <a16:creationId xmlns="" xmlns:a16="http://schemas.microsoft.com/office/drawing/2014/main" id="{B9689C45-AC83-4763-AC16-3721B5847ACF}"/>
              </a:ext>
            </a:extLst>
          </p:cNvPr>
          <p:cNvSpPr/>
          <p:nvPr/>
        </p:nvSpPr>
        <p:spPr>
          <a:xfrm>
            <a:off x="230038" y="3444908"/>
            <a:ext cx="6396346" cy="61595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3" name="グループ化 32">
            <a:extLst>
              <a:ext uri="{FF2B5EF4-FFF2-40B4-BE49-F238E27FC236}">
                <a16:creationId xmlns="" xmlns:a16="http://schemas.microsoft.com/office/drawing/2014/main" id="{21663E72-F1F9-401F-9E5B-97E2988C63A9}"/>
              </a:ext>
            </a:extLst>
          </p:cNvPr>
          <p:cNvGrpSpPr/>
          <p:nvPr/>
        </p:nvGrpSpPr>
        <p:grpSpPr>
          <a:xfrm>
            <a:off x="230034" y="4061282"/>
            <a:ext cx="6396346" cy="983381"/>
            <a:chOff x="249084" y="4381683"/>
            <a:chExt cx="6396346" cy="983381"/>
          </a:xfrm>
        </p:grpSpPr>
        <p:sp>
          <p:nvSpPr>
            <p:cNvPr id="28" name="テキスト ボックス 27">
              <a:extLst>
                <a:ext uri="{FF2B5EF4-FFF2-40B4-BE49-F238E27FC236}">
                  <a16:creationId xmlns="" xmlns:a16="http://schemas.microsoft.com/office/drawing/2014/main" id="{753A08F9-3FD3-4C8A-9DB0-B5A164454705}"/>
                </a:ext>
              </a:extLst>
            </p:cNvPr>
            <p:cNvSpPr txBox="1"/>
            <p:nvPr/>
          </p:nvSpPr>
          <p:spPr>
            <a:xfrm>
              <a:off x="249088" y="4415790"/>
              <a:ext cx="3856187" cy="261610"/>
            </a:xfrm>
            <a:prstGeom prst="rect">
              <a:avLst/>
            </a:prstGeom>
            <a:noFill/>
          </p:spPr>
          <p:txBody>
            <a:bodyPr wrap="square" rtlCol="0">
              <a:spAutoFit/>
            </a:bodyPr>
            <a:lstStyle/>
            <a:p>
              <a:r>
                <a:rPr kumimoji="1" lang="ja-JP" altLang="en-US" sz="1100" u="sng" dirty="0">
                  <a:latin typeface="+mn-ea"/>
                </a:rPr>
                <a:t>聞き取り日：　　　　年　　　月　　　日</a:t>
              </a:r>
            </a:p>
          </p:txBody>
        </p:sp>
        <p:sp>
          <p:nvSpPr>
            <p:cNvPr id="29" name="テキスト ボックス 28">
              <a:extLst>
                <a:ext uri="{FF2B5EF4-FFF2-40B4-BE49-F238E27FC236}">
                  <a16:creationId xmlns="" xmlns:a16="http://schemas.microsoft.com/office/drawing/2014/main" id="{DC5ECD2B-0683-40E3-873B-C863EC07BE68}"/>
                </a:ext>
              </a:extLst>
            </p:cNvPr>
            <p:cNvSpPr txBox="1"/>
            <p:nvPr/>
          </p:nvSpPr>
          <p:spPr>
            <a:xfrm>
              <a:off x="249086" y="4632384"/>
              <a:ext cx="4716479" cy="261610"/>
            </a:xfrm>
            <a:prstGeom prst="rect">
              <a:avLst/>
            </a:prstGeom>
            <a:noFill/>
          </p:spPr>
          <p:txBody>
            <a:bodyPr wrap="square" rtlCol="0">
              <a:spAutoFit/>
            </a:bodyPr>
            <a:lstStyle/>
            <a:p>
              <a:r>
                <a:rPr kumimoji="1" lang="ja-JP" altLang="en-US" sz="1100" dirty="0">
                  <a:latin typeface="+mn-ea"/>
                </a:rPr>
                <a:t>対応者： □ 本人　　　　□ 家族　　　　□その他（　　　　　　　）</a:t>
              </a:r>
            </a:p>
          </p:txBody>
        </p:sp>
        <p:sp>
          <p:nvSpPr>
            <p:cNvPr id="30" name="テキスト ボックス 29">
              <a:extLst>
                <a:ext uri="{FF2B5EF4-FFF2-40B4-BE49-F238E27FC236}">
                  <a16:creationId xmlns="" xmlns:a16="http://schemas.microsoft.com/office/drawing/2014/main" id="{84B22FFC-5D44-4BAB-9CA7-0CE4CBB40E59}"/>
                </a:ext>
              </a:extLst>
            </p:cNvPr>
            <p:cNvSpPr txBox="1"/>
            <p:nvPr/>
          </p:nvSpPr>
          <p:spPr>
            <a:xfrm>
              <a:off x="3494888" y="4415790"/>
              <a:ext cx="2540161" cy="261610"/>
            </a:xfrm>
            <a:prstGeom prst="rect">
              <a:avLst/>
            </a:prstGeom>
            <a:noFill/>
          </p:spPr>
          <p:txBody>
            <a:bodyPr wrap="square" rtlCol="0">
              <a:spAutoFit/>
            </a:bodyPr>
            <a:lstStyle/>
            <a:p>
              <a:r>
                <a:rPr kumimoji="1" lang="ja-JP" altLang="en-US" sz="1100" dirty="0">
                  <a:latin typeface="+mn-ea"/>
                </a:rPr>
                <a:t>担当薬剤師名（薬局）：</a:t>
              </a:r>
            </a:p>
          </p:txBody>
        </p:sp>
        <p:sp>
          <p:nvSpPr>
            <p:cNvPr id="31" name="テキスト ボックス 30">
              <a:extLst>
                <a:ext uri="{FF2B5EF4-FFF2-40B4-BE49-F238E27FC236}">
                  <a16:creationId xmlns="" xmlns:a16="http://schemas.microsoft.com/office/drawing/2014/main" id="{CA7B5529-1B07-4B4B-B26E-1AB50B6E9F93}"/>
                </a:ext>
              </a:extLst>
            </p:cNvPr>
            <p:cNvSpPr txBox="1"/>
            <p:nvPr/>
          </p:nvSpPr>
          <p:spPr>
            <a:xfrm>
              <a:off x="249086" y="5072410"/>
              <a:ext cx="3856187" cy="261610"/>
            </a:xfrm>
            <a:prstGeom prst="rect">
              <a:avLst/>
            </a:prstGeom>
            <a:noFill/>
          </p:spPr>
          <p:txBody>
            <a:bodyPr wrap="square" rtlCol="0">
              <a:spAutoFit/>
            </a:bodyPr>
            <a:lstStyle/>
            <a:p>
              <a:r>
                <a:rPr kumimoji="1" lang="ja-JP" altLang="en-US" sz="1100" dirty="0">
                  <a:latin typeface="+mn-ea"/>
                </a:rPr>
                <a:t>抗がん薬 名称 または レジメン名：</a:t>
              </a:r>
            </a:p>
          </p:txBody>
        </p:sp>
        <p:sp>
          <p:nvSpPr>
            <p:cNvPr id="32" name="正方形/長方形 31">
              <a:extLst>
                <a:ext uri="{FF2B5EF4-FFF2-40B4-BE49-F238E27FC236}">
                  <a16:creationId xmlns="" xmlns:a16="http://schemas.microsoft.com/office/drawing/2014/main" id="{8A2DC31F-7874-462D-A1EE-6292A4238645}"/>
                </a:ext>
              </a:extLst>
            </p:cNvPr>
            <p:cNvSpPr/>
            <p:nvPr/>
          </p:nvSpPr>
          <p:spPr>
            <a:xfrm>
              <a:off x="249084" y="4381683"/>
              <a:ext cx="6396346" cy="98338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4" name="テキスト ボックス 33">
            <a:extLst>
              <a:ext uri="{FF2B5EF4-FFF2-40B4-BE49-F238E27FC236}">
                <a16:creationId xmlns="" xmlns:a16="http://schemas.microsoft.com/office/drawing/2014/main" id="{22C67368-8434-478C-A6AE-B9D74767900E}"/>
              </a:ext>
            </a:extLst>
          </p:cNvPr>
          <p:cNvSpPr txBox="1"/>
          <p:nvPr/>
        </p:nvSpPr>
        <p:spPr>
          <a:xfrm>
            <a:off x="230036" y="4521200"/>
            <a:ext cx="6130124" cy="261610"/>
          </a:xfrm>
          <a:prstGeom prst="rect">
            <a:avLst/>
          </a:prstGeom>
          <a:noFill/>
        </p:spPr>
        <p:txBody>
          <a:bodyPr wrap="square" rtlCol="0">
            <a:spAutoFit/>
          </a:bodyPr>
          <a:lstStyle/>
          <a:p>
            <a:r>
              <a:rPr kumimoji="1" lang="ja-JP" altLang="en-US" sz="1100" dirty="0">
                <a:latin typeface="+mn-ea"/>
              </a:rPr>
              <a:t>契機　： □ 投薬時　　　□ 患者からの問い合わせ　　□電話による薬学的管理</a:t>
            </a:r>
          </a:p>
        </p:txBody>
      </p:sp>
      <p:sp>
        <p:nvSpPr>
          <p:cNvPr id="36" name="テキスト ボックス 35">
            <a:extLst>
              <a:ext uri="{FF2B5EF4-FFF2-40B4-BE49-F238E27FC236}">
                <a16:creationId xmlns="" xmlns:a16="http://schemas.microsoft.com/office/drawing/2014/main" id="{F77CDEEE-D045-4E36-A006-79029A59030C}"/>
              </a:ext>
            </a:extLst>
          </p:cNvPr>
          <p:cNvSpPr txBox="1"/>
          <p:nvPr/>
        </p:nvSpPr>
        <p:spPr>
          <a:xfrm>
            <a:off x="230029" y="5046554"/>
            <a:ext cx="6396346" cy="307777"/>
          </a:xfrm>
          <a:prstGeom prst="rect">
            <a:avLst/>
          </a:prstGeom>
          <a:noFill/>
          <a:ln>
            <a:solidFill>
              <a:schemeClr val="tx1"/>
            </a:solidFill>
          </a:ln>
        </p:spPr>
        <p:txBody>
          <a:bodyPr wrap="square" rtlCol="0">
            <a:spAutoFit/>
          </a:bodyPr>
          <a:lstStyle/>
          <a:p>
            <a:pPr algn="ctr"/>
            <a:r>
              <a:rPr kumimoji="1" lang="ja-JP" altLang="en-US" sz="1400" b="1" dirty="0">
                <a:solidFill>
                  <a:srgbClr val="FF0000"/>
                </a:solidFill>
                <a:latin typeface="+mn-ea"/>
              </a:rPr>
              <a:t>＜注意＞　 緊急性がなく</a:t>
            </a:r>
            <a:r>
              <a:rPr kumimoji="1" lang="ja-JP" altLang="en-US" sz="1100" b="1" dirty="0">
                <a:latin typeface="+mn-ea"/>
              </a:rPr>
              <a:t>次回の診察時に提供すべき内容について記載をお願いします。</a:t>
            </a:r>
          </a:p>
        </p:txBody>
      </p:sp>
      <p:sp>
        <p:nvSpPr>
          <p:cNvPr id="37" name="テキスト ボックス 36">
            <a:extLst>
              <a:ext uri="{FF2B5EF4-FFF2-40B4-BE49-F238E27FC236}">
                <a16:creationId xmlns="" xmlns:a16="http://schemas.microsoft.com/office/drawing/2014/main" id="{A86A921A-D59E-4131-9CA8-DE2887735A18}"/>
              </a:ext>
            </a:extLst>
          </p:cNvPr>
          <p:cNvSpPr txBox="1"/>
          <p:nvPr/>
        </p:nvSpPr>
        <p:spPr>
          <a:xfrm>
            <a:off x="226634" y="5362369"/>
            <a:ext cx="947648" cy="261610"/>
          </a:xfrm>
          <a:prstGeom prst="rect">
            <a:avLst/>
          </a:prstGeom>
          <a:noFill/>
        </p:spPr>
        <p:txBody>
          <a:bodyPr wrap="square" rtlCol="0">
            <a:spAutoFit/>
          </a:bodyPr>
          <a:lstStyle/>
          <a:p>
            <a:r>
              <a:rPr kumimoji="1" lang="ja-JP" altLang="en-US" sz="1100" dirty="0">
                <a:latin typeface="+mn-ea"/>
              </a:rPr>
              <a:t>   有害事象</a:t>
            </a:r>
          </a:p>
        </p:txBody>
      </p:sp>
      <p:sp>
        <p:nvSpPr>
          <p:cNvPr id="38" name="正方形/長方形 37">
            <a:extLst>
              <a:ext uri="{FF2B5EF4-FFF2-40B4-BE49-F238E27FC236}">
                <a16:creationId xmlns="" xmlns:a16="http://schemas.microsoft.com/office/drawing/2014/main" id="{7F170401-8914-4162-AEA7-B0C959E01199}"/>
              </a:ext>
            </a:extLst>
          </p:cNvPr>
          <p:cNvSpPr/>
          <p:nvPr/>
        </p:nvSpPr>
        <p:spPr>
          <a:xfrm>
            <a:off x="228600" y="5356303"/>
            <a:ext cx="947648" cy="27497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 xmlns:a16="http://schemas.microsoft.com/office/drawing/2014/main" id="{6CF60A29-CE6E-4F71-AE87-2F455CC51D82}"/>
              </a:ext>
            </a:extLst>
          </p:cNvPr>
          <p:cNvSpPr/>
          <p:nvPr/>
        </p:nvSpPr>
        <p:spPr>
          <a:xfrm>
            <a:off x="228600" y="5631357"/>
            <a:ext cx="945682" cy="54466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mm</a:t>
            </a:r>
            <a:endParaRPr kumimoji="1" lang="ja-JP" altLang="en-US" dirty="0"/>
          </a:p>
        </p:txBody>
      </p:sp>
      <p:sp>
        <p:nvSpPr>
          <p:cNvPr id="40" name="正方形/長方形 39">
            <a:extLst>
              <a:ext uri="{FF2B5EF4-FFF2-40B4-BE49-F238E27FC236}">
                <a16:creationId xmlns="" xmlns:a16="http://schemas.microsoft.com/office/drawing/2014/main" id="{44305BC7-F96F-4278-9D96-A1242694DEB4}"/>
              </a:ext>
            </a:extLst>
          </p:cNvPr>
          <p:cNvSpPr/>
          <p:nvPr/>
        </p:nvSpPr>
        <p:spPr>
          <a:xfrm>
            <a:off x="228600" y="6176018"/>
            <a:ext cx="947648" cy="52887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ccc</a:t>
            </a:r>
            <a:endParaRPr kumimoji="1" lang="ja-JP" altLang="en-US" dirty="0"/>
          </a:p>
        </p:txBody>
      </p:sp>
      <p:sp>
        <p:nvSpPr>
          <p:cNvPr id="41" name="正方形/長方形 40">
            <a:extLst>
              <a:ext uri="{FF2B5EF4-FFF2-40B4-BE49-F238E27FC236}">
                <a16:creationId xmlns="" xmlns:a16="http://schemas.microsoft.com/office/drawing/2014/main" id="{49CAD3C2-3CA6-487C-A652-72E15FD027E7}"/>
              </a:ext>
            </a:extLst>
          </p:cNvPr>
          <p:cNvSpPr/>
          <p:nvPr/>
        </p:nvSpPr>
        <p:spPr>
          <a:xfrm>
            <a:off x="1174282" y="5630701"/>
            <a:ext cx="2254719" cy="54531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42" name="正方形/長方形 41">
            <a:extLst>
              <a:ext uri="{FF2B5EF4-FFF2-40B4-BE49-F238E27FC236}">
                <a16:creationId xmlns="" xmlns:a16="http://schemas.microsoft.com/office/drawing/2014/main" id="{697D8C06-7673-48AF-AF6C-1949CA592E0C}"/>
              </a:ext>
            </a:extLst>
          </p:cNvPr>
          <p:cNvSpPr/>
          <p:nvPr/>
        </p:nvSpPr>
        <p:spPr>
          <a:xfrm>
            <a:off x="1177931" y="6175256"/>
            <a:ext cx="2251065" cy="52963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3" name="正方形/長方形 42">
            <a:extLst>
              <a:ext uri="{FF2B5EF4-FFF2-40B4-BE49-F238E27FC236}">
                <a16:creationId xmlns="" xmlns:a16="http://schemas.microsoft.com/office/drawing/2014/main" id="{D2BD4082-DDDB-4EFF-BECA-B73D4B2B6526}"/>
              </a:ext>
            </a:extLst>
          </p:cNvPr>
          <p:cNvSpPr/>
          <p:nvPr/>
        </p:nvSpPr>
        <p:spPr>
          <a:xfrm>
            <a:off x="1176247" y="5356273"/>
            <a:ext cx="5450128" cy="27442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 xmlns:a16="http://schemas.microsoft.com/office/drawing/2014/main" id="{1AE4782C-4B71-41D7-9513-8AD22A02A51A}"/>
              </a:ext>
            </a:extLst>
          </p:cNvPr>
          <p:cNvSpPr txBox="1"/>
          <p:nvPr/>
        </p:nvSpPr>
        <p:spPr>
          <a:xfrm>
            <a:off x="1710800" y="5362369"/>
            <a:ext cx="1140822" cy="261610"/>
          </a:xfrm>
          <a:prstGeom prst="rect">
            <a:avLst/>
          </a:prstGeom>
          <a:noFill/>
        </p:spPr>
        <p:txBody>
          <a:bodyPr wrap="square" rtlCol="0">
            <a:spAutoFit/>
          </a:bodyPr>
          <a:lstStyle/>
          <a:p>
            <a:r>
              <a:rPr kumimoji="1" lang="ja-JP" altLang="en-US" sz="1100" dirty="0">
                <a:latin typeface="+mn-ea"/>
              </a:rPr>
              <a:t>   詳細な症状</a:t>
            </a:r>
          </a:p>
        </p:txBody>
      </p:sp>
      <p:sp>
        <p:nvSpPr>
          <p:cNvPr id="58" name="正方形/長方形 57">
            <a:extLst>
              <a:ext uri="{FF2B5EF4-FFF2-40B4-BE49-F238E27FC236}">
                <a16:creationId xmlns="" xmlns:a16="http://schemas.microsoft.com/office/drawing/2014/main" id="{9F05BAB4-22E0-4B5E-916E-A627686E93D9}"/>
              </a:ext>
            </a:extLst>
          </p:cNvPr>
          <p:cNvSpPr/>
          <p:nvPr/>
        </p:nvSpPr>
        <p:spPr>
          <a:xfrm>
            <a:off x="228600" y="6704620"/>
            <a:ext cx="6397770" cy="66788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a:extLst>
              <a:ext uri="{FF2B5EF4-FFF2-40B4-BE49-F238E27FC236}">
                <a16:creationId xmlns="" xmlns:a16="http://schemas.microsoft.com/office/drawing/2014/main" id="{606466C4-EB2F-4ABE-8ED5-9AF1F4BD386F}"/>
              </a:ext>
            </a:extLst>
          </p:cNvPr>
          <p:cNvSpPr txBox="1"/>
          <p:nvPr/>
        </p:nvSpPr>
        <p:spPr>
          <a:xfrm>
            <a:off x="98269" y="6706949"/>
            <a:ext cx="4360191" cy="261610"/>
          </a:xfrm>
          <a:prstGeom prst="rect">
            <a:avLst/>
          </a:prstGeom>
          <a:noFill/>
        </p:spPr>
        <p:txBody>
          <a:bodyPr wrap="square" rtlCol="0">
            <a:spAutoFit/>
          </a:bodyPr>
          <a:lstStyle/>
          <a:p>
            <a:r>
              <a:rPr kumimoji="1" lang="ja-JP" altLang="en-US" sz="1100" b="1" dirty="0">
                <a:latin typeface="+mn-ea"/>
              </a:rPr>
              <a:t>   その他、病院側への情報提供（次回の診察への情報提供）</a:t>
            </a:r>
          </a:p>
        </p:txBody>
      </p:sp>
      <p:cxnSp>
        <p:nvCxnSpPr>
          <p:cNvPr id="63" name="直線コネクタ 62">
            <a:extLst>
              <a:ext uri="{FF2B5EF4-FFF2-40B4-BE49-F238E27FC236}">
                <a16:creationId xmlns="" xmlns:a16="http://schemas.microsoft.com/office/drawing/2014/main" id="{D9811B86-9543-43DC-A83A-CE25B3996F16}"/>
              </a:ext>
            </a:extLst>
          </p:cNvPr>
          <p:cNvCxnSpPr/>
          <p:nvPr/>
        </p:nvCxnSpPr>
        <p:spPr>
          <a:xfrm>
            <a:off x="79059" y="7484446"/>
            <a:ext cx="669781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5" name="テキスト ボックス 64">
            <a:extLst>
              <a:ext uri="{FF2B5EF4-FFF2-40B4-BE49-F238E27FC236}">
                <a16:creationId xmlns="" xmlns:a16="http://schemas.microsoft.com/office/drawing/2014/main" id="{25C91F02-2C7A-4128-83A5-598FA36BFCC5}"/>
              </a:ext>
            </a:extLst>
          </p:cNvPr>
          <p:cNvSpPr txBox="1"/>
          <p:nvPr/>
        </p:nvSpPr>
        <p:spPr>
          <a:xfrm>
            <a:off x="1430535" y="7489832"/>
            <a:ext cx="4054079" cy="307777"/>
          </a:xfrm>
          <a:prstGeom prst="rect">
            <a:avLst/>
          </a:prstGeom>
          <a:noFill/>
        </p:spPr>
        <p:txBody>
          <a:bodyPr wrap="square" rtlCol="0">
            <a:spAutoFit/>
          </a:bodyPr>
          <a:lstStyle/>
          <a:p>
            <a:pPr algn="ctr"/>
            <a:r>
              <a:rPr kumimoji="1" lang="ja-JP" altLang="en-US" sz="1400" b="1" dirty="0">
                <a:latin typeface="+mn-ea"/>
              </a:rPr>
              <a:t>返信欄</a:t>
            </a:r>
          </a:p>
        </p:txBody>
      </p:sp>
      <p:sp>
        <p:nvSpPr>
          <p:cNvPr id="67" name="テキスト ボックス 66">
            <a:extLst>
              <a:ext uri="{FF2B5EF4-FFF2-40B4-BE49-F238E27FC236}">
                <a16:creationId xmlns="" xmlns:a16="http://schemas.microsoft.com/office/drawing/2014/main" id="{830B2907-9C2F-442A-9B1D-183FB1BA3EB1}"/>
              </a:ext>
            </a:extLst>
          </p:cNvPr>
          <p:cNvSpPr txBox="1"/>
          <p:nvPr/>
        </p:nvSpPr>
        <p:spPr>
          <a:xfrm>
            <a:off x="200020" y="7736923"/>
            <a:ext cx="2959258" cy="261610"/>
          </a:xfrm>
          <a:prstGeom prst="rect">
            <a:avLst/>
          </a:prstGeom>
          <a:noFill/>
        </p:spPr>
        <p:txBody>
          <a:bodyPr wrap="square" rtlCol="0">
            <a:spAutoFit/>
          </a:bodyPr>
          <a:lstStyle/>
          <a:p>
            <a:r>
              <a:rPr kumimoji="1" lang="ja-JP" altLang="en-US" sz="1100" dirty="0">
                <a:latin typeface="+mn-ea"/>
              </a:rPr>
              <a:t>□　報告内容を確認しました。</a:t>
            </a:r>
          </a:p>
        </p:txBody>
      </p:sp>
      <p:sp>
        <p:nvSpPr>
          <p:cNvPr id="68" name="テキスト ボックス 67">
            <a:extLst>
              <a:ext uri="{FF2B5EF4-FFF2-40B4-BE49-F238E27FC236}">
                <a16:creationId xmlns="" xmlns:a16="http://schemas.microsoft.com/office/drawing/2014/main" id="{CA133ADD-4E07-4AF1-A829-3A6EF3F56B6D}"/>
              </a:ext>
            </a:extLst>
          </p:cNvPr>
          <p:cNvSpPr txBox="1"/>
          <p:nvPr/>
        </p:nvSpPr>
        <p:spPr>
          <a:xfrm>
            <a:off x="200020" y="7912908"/>
            <a:ext cx="2869559" cy="261610"/>
          </a:xfrm>
          <a:prstGeom prst="rect">
            <a:avLst/>
          </a:prstGeom>
          <a:noFill/>
        </p:spPr>
        <p:txBody>
          <a:bodyPr wrap="square" rtlCol="0">
            <a:spAutoFit/>
          </a:bodyPr>
          <a:lstStyle/>
          <a:p>
            <a:r>
              <a:rPr kumimoji="1" lang="ja-JP" altLang="en-US" sz="1100" dirty="0">
                <a:latin typeface="+mn-ea"/>
              </a:rPr>
              <a:t>□　次回から提案通りの内容に変更します。</a:t>
            </a:r>
          </a:p>
        </p:txBody>
      </p:sp>
      <p:sp>
        <p:nvSpPr>
          <p:cNvPr id="69" name="テキスト ボックス 68">
            <a:extLst>
              <a:ext uri="{FF2B5EF4-FFF2-40B4-BE49-F238E27FC236}">
                <a16:creationId xmlns="" xmlns:a16="http://schemas.microsoft.com/office/drawing/2014/main" id="{EAA5BC6B-8404-4736-8FC4-4F60CAAEE659}"/>
              </a:ext>
            </a:extLst>
          </p:cNvPr>
          <p:cNvSpPr txBox="1"/>
          <p:nvPr/>
        </p:nvSpPr>
        <p:spPr>
          <a:xfrm>
            <a:off x="3043650" y="7902543"/>
            <a:ext cx="3566471" cy="261610"/>
          </a:xfrm>
          <a:prstGeom prst="rect">
            <a:avLst/>
          </a:prstGeom>
          <a:noFill/>
        </p:spPr>
        <p:txBody>
          <a:bodyPr wrap="square" rtlCol="0">
            <a:spAutoFit/>
          </a:bodyPr>
          <a:lstStyle/>
          <a:p>
            <a:r>
              <a:rPr kumimoji="1" lang="ja-JP" altLang="en-US" sz="1100" dirty="0">
                <a:latin typeface="+mn-ea"/>
              </a:rPr>
              <a:t>□　提案の意図を理解し、内容を考慮して対応します。</a:t>
            </a:r>
          </a:p>
        </p:txBody>
      </p:sp>
      <p:sp>
        <p:nvSpPr>
          <p:cNvPr id="70" name="正方形/長方形 69">
            <a:extLst>
              <a:ext uri="{FF2B5EF4-FFF2-40B4-BE49-F238E27FC236}">
                <a16:creationId xmlns="" xmlns:a16="http://schemas.microsoft.com/office/drawing/2014/main" id="{BB912E47-7423-4BCE-924A-8CD8E8F10584}"/>
              </a:ext>
            </a:extLst>
          </p:cNvPr>
          <p:cNvSpPr/>
          <p:nvPr/>
        </p:nvSpPr>
        <p:spPr>
          <a:xfrm>
            <a:off x="230029" y="7766159"/>
            <a:ext cx="6396346" cy="55315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a:extLst>
              <a:ext uri="{FF2B5EF4-FFF2-40B4-BE49-F238E27FC236}">
                <a16:creationId xmlns="" xmlns:a16="http://schemas.microsoft.com/office/drawing/2014/main" id="{F420935C-0BD3-4341-A8E0-285CF85BC8DF}"/>
              </a:ext>
            </a:extLst>
          </p:cNvPr>
          <p:cNvSpPr txBox="1"/>
          <p:nvPr/>
        </p:nvSpPr>
        <p:spPr>
          <a:xfrm>
            <a:off x="3043650" y="7736923"/>
            <a:ext cx="2869559" cy="261610"/>
          </a:xfrm>
          <a:prstGeom prst="rect">
            <a:avLst/>
          </a:prstGeom>
          <a:noFill/>
        </p:spPr>
        <p:txBody>
          <a:bodyPr wrap="square" rtlCol="0">
            <a:spAutoFit/>
          </a:bodyPr>
          <a:lstStyle/>
          <a:p>
            <a:r>
              <a:rPr kumimoji="1" lang="ja-JP" altLang="en-US" sz="1100" dirty="0">
                <a:latin typeface="+mn-ea"/>
              </a:rPr>
              <a:t>□　処方変更なく、経過観察します。</a:t>
            </a:r>
          </a:p>
        </p:txBody>
      </p:sp>
      <p:sp>
        <p:nvSpPr>
          <p:cNvPr id="72" name="正方形/長方形 71">
            <a:extLst>
              <a:ext uri="{FF2B5EF4-FFF2-40B4-BE49-F238E27FC236}">
                <a16:creationId xmlns="" xmlns:a16="http://schemas.microsoft.com/office/drawing/2014/main" id="{4E95A245-E3F7-4E3D-B648-D3F0DC2E3274}"/>
              </a:ext>
            </a:extLst>
          </p:cNvPr>
          <p:cNvSpPr/>
          <p:nvPr/>
        </p:nvSpPr>
        <p:spPr>
          <a:xfrm>
            <a:off x="230815" y="8319312"/>
            <a:ext cx="6396346" cy="49992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a:extLst>
              <a:ext uri="{FF2B5EF4-FFF2-40B4-BE49-F238E27FC236}">
                <a16:creationId xmlns="" xmlns:a16="http://schemas.microsoft.com/office/drawing/2014/main" id="{4ADC2B0B-E987-4DAE-B1CA-CA83A40F865A}"/>
              </a:ext>
            </a:extLst>
          </p:cNvPr>
          <p:cNvSpPr txBox="1"/>
          <p:nvPr/>
        </p:nvSpPr>
        <p:spPr>
          <a:xfrm>
            <a:off x="200021" y="8287746"/>
            <a:ext cx="4219660" cy="261610"/>
          </a:xfrm>
          <a:prstGeom prst="rect">
            <a:avLst/>
          </a:prstGeom>
          <a:noFill/>
        </p:spPr>
        <p:txBody>
          <a:bodyPr wrap="square" rtlCol="0">
            <a:spAutoFit/>
          </a:bodyPr>
          <a:lstStyle/>
          <a:p>
            <a:r>
              <a:rPr kumimoji="1" lang="ja-JP" altLang="en-US" sz="1100" b="1" dirty="0">
                <a:latin typeface="+mn-ea"/>
              </a:rPr>
              <a:t>その他、薬局側への情報提供</a:t>
            </a:r>
          </a:p>
        </p:txBody>
      </p:sp>
      <p:sp>
        <p:nvSpPr>
          <p:cNvPr id="74" name="テキスト ボックス 73">
            <a:extLst>
              <a:ext uri="{FF2B5EF4-FFF2-40B4-BE49-F238E27FC236}">
                <a16:creationId xmlns="" xmlns:a16="http://schemas.microsoft.com/office/drawing/2014/main" id="{A63F0E9B-A3B4-4255-9FF2-44F3EAE613AD}"/>
              </a:ext>
            </a:extLst>
          </p:cNvPr>
          <p:cNvSpPr txBox="1"/>
          <p:nvPr/>
        </p:nvSpPr>
        <p:spPr>
          <a:xfrm>
            <a:off x="2223860" y="8294628"/>
            <a:ext cx="2141317" cy="261610"/>
          </a:xfrm>
          <a:prstGeom prst="rect">
            <a:avLst/>
          </a:prstGeom>
          <a:noFill/>
        </p:spPr>
        <p:txBody>
          <a:bodyPr wrap="square" rtlCol="0">
            <a:spAutoFit/>
          </a:bodyPr>
          <a:lstStyle/>
          <a:p>
            <a:r>
              <a:rPr kumimoji="1" lang="ja-JP" altLang="en-US" sz="1100" dirty="0">
                <a:latin typeface="+mn-ea"/>
              </a:rPr>
              <a:t>返答日：　　 月　　 日</a:t>
            </a:r>
          </a:p>
        </p:txBody>
      </p:sp>
      <p:sp>
        <p:nvSpPr>
          <p:cNvPr id="75" name="テキスト ボックス 74">
            <a:extLst>
              <a:ext uri="{FF2B5EF4-FFF2-40B4-BE49-F238E27FC236}">
                <a16:creationId xmlns="" xmlns:a16="http://schemas.microsoft.com/office/drawing/2014/main" id="{7AACE606-A23D-4D5B-971C-68372EEFD794}"/>
              </a:ext>
            </a:extLst>
          </p:cNvPr>
          <p:cNvSpPr txBox="1"/>
          <p:nvPr/>
        </p:nvSpPr>
        <p:spPr>
          <a:xfrm>
            <a:off x="4206851" y="8293990"/>
            <a:ext cx="2379059" cy="261610"/>
          </a:xfrm>
          <a:prstGeom prst="rect">
            <a:avLst/>
          </a:prstGeom>
          <a:noFill/>
        </p:spPr>
        <p:txBody>
          <a:bodyPr wrap="square" rtlCol="0">
            <a:spAutoFit/>
          </a:bodyPr>
          <a:lstStyle/>
          <a:p>
            <a:r>
              <a:rPr kumimoji="1" lang="ja-JP" altLang="en-US" sz="1100" dirty="0">
                <a:latin typeface="+mn-ea"/>
              </a:rPr>
              <a:t>対応薬剤師：　</a:t>
            </a:r>
          </a:p>
        </p:txBody>
      </p:sp>
      <p:sp>
        <p:nvSpPr>
          <p:cNvPr id="78" name="テキスト ボックス 77">
            <a:extLst>
              <a:ext uri="{FF2B5EF4-FFF2-40B4-BE49-F238E27FC236}">
                <a16:creationId xmlns="" xmlns:a16="http://schemas.microsoft.com/office/drawing/2014/main" id="{422A9771-46AB-49FA-9CA7-95F2BD41EA04}"/>
              </a:ext>
            </a:extLst>
          </p:cNvPr>
          <p:cNvSpPr txBox="1"/>
          <p:nvPr/>
        </p:nvSpPr>
        <p:spPr>
          <a:xfrm>
            <a:off x="3140578" y="3155764"/>
            <a:ext cx="1375951" cy="261610"/>
          </a:xfrm>
          <a:prstGeom prst="rect">
            <a:avLst/>
          </a:prstGeom>
          <a:noFill/>
        </p:spPr>
        <p:txBody>
          <a:bodyPr wrap="square" rtlCol="0">
            <a:spAutoFit/>
          </a:bodyPr>
          <a:lstStyle/>
          <a:p>
            <a:r>
              <a:rPr kumimoji="1" lang="en-US" altLang="ja-JP" sz="1100" dirty="0">
                <a:latin typeface="+mn-ea"/>
              </a:rPr>
              <a:t>FAX</a:t>
            </a:r>
            <a:r>
              <a:rPr kumimoji="1" lang="ja-JP" altLang="en-US" sz="1100" dirty="0">
                <a:latin typeface="+mn-ea"/>
              </a:rPr>
              <a:t>：</a:t>
            </a:r>
          </a:p>
        </p:txBody>
      </p:sp>
      <p:sp>
        <p:nvSpPr>
          <p:cNvPr id="54" name="テキスト ボックス 53">
            <a:extLst>
              <a:ext uri="{FF2B5EF4-FFF2-40B4-BE49-F238E27FC236}">
                <a16:creationId xmlns="" xmlns:a16="http://schemas.microsoft.com/office/drawing/2014/main" id="{A2FF8AE3-A199-49E2-81F5-A4C8D701CD45}"/>
              </a:ext>
            </a:extLst>
          </p:cNvPr>
          <p:cNvSpPr txBox="1"/>
          <p:nvPr/>
        </p:nvSpPr>
        <p:spPr>
          <a:xfrm>
            <a:off x="200020" y="8086031"/>
            <a:ext cx="6396345" cy="261610"/>
          </a:xfrm>
          <a:prstGeom prst="rect">
            <a:avLst/>
          </a:prstGeom>
          <a:noFill/>
        </p:spPr>
        <p:txBody>
          <a:bodyPr wrap="square" rtlCol="0">
            <a:spAutoFit/>
          </a:bodyPr>
          <a:lstStyle/>
          <a:p>
            <a:r>
              <a:rPr kumimoji="1" lang="ja-JP" altLang="en-US" sz="1100" dirty="0">
                <a:latin typeface="+mn-ea"/>
              </a:rPr>
              <a:t>□　病院側から患者に直接連絡しました。　（内容：　　　　　　　　　　　　　　　　　　　）</a:t>
            </a:r>
          </a:p>
        </p:txBody>
      </p:sp>
      <p:sp>
        <p:nvSpPr>
          <p:cNvPr id="56" name="正方形/長方形 55">
            <a:extLst>
              <a:ext uri="{FF2B5EF4-FFF2-40B4-BE49-F238E27FC236}">
                <a16:creationId xmlns="" xmlns:a16="http://schemas.microsoft.com/office/drawing/2014/main" id="{DD2D89AD-739D-49E4-B2C1-35628C91CC4E}"/>
              </a:ext>
            </a:extLst>
          </p:cNvPr>
          <p:cNvSpPr/>
          <p:nvPr/>
        </p:nvSpPr>
        <p:spPr>
          <a:xfrm>
            <a:off x="3430213" y="6176181"/>
            <a:ext cx="929538" cy="52788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7" name="正方形/長方形 56">
            <a:extLst>
              <a:ext uri="{FF2B5EF4-FFF2-40B4-BE49-F238E27FC236}">
                <a16:creationId xmlns="" xmlns:a16="http://schemas.microsoft.com/office/drawing/2014/main" id="{79B58C78-0CD9-4705-99AE-01A1359BD007}"/>
              </a:ext>
            </a:extLst>
          </p:cNvPr>
          <p:cNvSpPr/>
          <p:nvPr/>
        </p:nvSpPr>
        <p:spPr>
          <a:xfrm>
            <a:off x="3428194" y="5630862"/>
            <a:ext cx="928244" cy="54429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0" name="正方形/長方形 59">
            <a:extLst>
              <a:ext uri="{FF2B5EF4-FFF2-40B4-BE49-F238E27FC236}">
                <a16:creationId xmlns="" xmlns:a16="http://schemas.microsoft.com/office/drawing/2014/main" id="{5044237F-AB19-4FC1-89AD-ED66915B0363}"/>
              </a:ext>
            </a:extLst>
          </p:cNvPr>
          <p:cNvSpPr/>
          <p:nvPr/>
        </p:nvSpPr>
        <p:spPr>
          <a:xfrm>
            <a:off x="4358122" y="6176002"/>
            <a:ext cx="2268248" cy="52963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a:extLst>
              <a:ext uri="{FF2B5EF4-FFF2-40B4-BE49-F238E27FC236}">
                <a16:creationId xmlns="" xmlns:a16="http://schemas.microsoft.com/office/drawing/2014/main" id="{544C5736-450A-436C-B484-C6E99D7E5341}"/>
              </a:ext>
            </a:extLst>
          </p:cNvPr>
          <p:cNvSpPr/>
          <p:nvPr/>
        </p:nvSpPr>
        <p:spPr>
          <a:xfrm>
            <a:off x="4358121" y="5630701"/>
            <a:ext cx="2268248" cy="54539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2" name="正方形/長方形 61">
            <a:extLst>
              <a:ext uri="{FF2B5EF4-FFF2-40B4-BE49-F238E27FC236}">
                <a16:creationId xmlns="" xmlns:a16="http://schemas.microsoft.com/office/drawing/2014/main" id="{D2004530-770C-42F3-8BFE-077A8C152CFC}"/>
              </a:ext>
            </a:extLst>
          </p:cNvPr>
          <p:cNvSpPr/>
          <p:nvPr/>
        </p:nvSpPr>
        <p:spPr>
          <a:xfrm>
            <a:off x="3429915" y="5353688"/>
            <a:ext cx="926524" cy="27833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a:t>
            </a:r>
          </a:p>
        </p:txBody>
      </p:sp>
      <p:sp>
        <p:nvSpPr>
          <p:cNvPr id="66" name="テキスト ボックス 65">
            <a:extLst>
              <a:ext uri="{FF2B5EF4-FFF2-40B4-BE49-F238E27FC236}">
                <a16:creationId xmlns="" xmlns:a16="http://schemas.microsoft.com/office/drawing/2014/main" id="{31B7695E-7B70-4160-8F06-FCF38760555C}"/>
              </a:ext>
            </a:extLst>
          </p:cNvPr>
          <p:cNvSpPr txBox="1"/>
          <p:nvPr/>
        </p:nvSpPr>
        <p:spPr>
          <a:xfrm>
            <a:off x="3419283" y="5362369"/>
            <a:ext cx="947648" cy="261610"/>
          </a:xfrm>
          <a:prstGeom prst="rect">
            <a:avLst/>
          </a:prstGeom>
          <a:noFill/>
        </p:spPr>
        <p:txBody>
          <a:bodyPr wrap="square" rtlCol="0">
            <a:spAutoFit/>
          </a:bodyPr>
          <a:lstStyle/>
          <a:p>
            <a:r>
              <a:rPr kumimoji="1" lang="ja-JP" altLang="en-US" sz="1100" dirty="0">
                <a:latin typeface="+mn-ea"/>
              </a:rPr>
              <a:t>   有害事象</a:t>
            </a:r>
          </a:p>
        </p:txBody>
      </p:sp>
      <p:sp>
        <p:nvSpPr>
          <p:cNvPr id="76" name="テキスト ボックス 75">
            <a:extLst>
              <a:ext uri="{FF2B5EF4-FFF2-40B4-BE49-F238E27FC236}">
                <a16:creationId xmlns="" xmlns:a16="http://schemas.microsoft.com/office/drawing/2014/main" id="{253A76E4-BDF4-4C15-A9DB-5989CACEB051}"/>
              </a:ext>
            </a:extLst>
          </p:cNvPr>
          <p:cNvSpPr txBox="1"/>
          <p:nvPr/>
        </p:nvSpPr>
        <p:spPr>
          <a:xfrm>
            <a:off x="4945223" y="5362369"/>
            <a:ext cx="1140822" cy="261610"/>
          </a:xfrm>
          <a:prstGeom prst="rect">
            <a:avLst/>
          </a:prstGeom>
          <a:noFill/>
        </p:spPr>
        <p:txBody>
          <a:bodyPr wrap="square" rtlCol="0">
            <a:spAutoFit/>
          </a:bodyPr>
          <a:lstStyle/>
          <a:p>
            <a:r>
              <a:rPr kumimoji="1" lang="ja-JP" altLang="en-US" sz="1100" dirty="0">
                <a:latin typeface="+mn-ea"/>
              </a:rPr>
              <a:t>   詳細な症状</a:t>
            </a:r>
          </a:p>
        </p:txBody>
      </p:sp>
    </p:spTree>
    <p:extLst>
      <p:ext uri="{BB962C8B-B14F-4D97-AF65-F5344CB8AC3E}">
        <p14:creationId xmlns:p14="http://schemas.microsoft.com/office/powerpoint/2010/main" val="41508263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262</TotalTime>
  <Words>139</Words>
  <Application>Microsoft Office PowerPoint</Application>
  <PresentationFormat>画面に合わせる (4:3)</PresentationFormat>
  <Paragraphs>46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天川佳洋</dc:creator>
  <cp:lastModifiedBy>shino</cp:lastModifiedBy>
  <cp:revision>34</cp:revision>
  <dcterms:created xsi:type="dcterms:W3CDTF">2019-09-19T03:37:26Z</dcterms:created>
  <dcterms:modified xsi:type="dcterms:W3CDTF">2020-06-16T07:50:09Z</dcterms:modified>
</cp:coreProperties>
</file>